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lvl1pPr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1pPr>
    <a:lvl2pPr indent="2286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2pPr>
    <a:lvl3pPr indent="4572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3pPr>
    <a:lvl4pPr indent="6858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4pPr>
    <a:lvl5pPr indent="9144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5pPr>
    <a:lvl6pPr indent="11430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6pPr>
    <a:lvl7pPr indent="13716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7pPr>
    <a:lvl8pPr indent="16002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8pPr>
    <a:lvl9pPr indent="1828800" algn="ctr" defTabSz="584200">
      <a:defRPr sz="3200">
        <a:solidFill>
          <a:srgbClr val="546056"/>
        </a:solidFill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B06D">
              <a:alpha val="90000"/>
            </a:srgb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B06D">
              <a:alpha val="9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sottotitol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647700" y="2095500"/>
            <a:ext cx="11709400" cy="29083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Titolo Testo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647700" y="5207000"/>
            <a:ext cx="117094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uno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due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tre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quattro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pagina a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Titolo Testo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uno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due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tre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quattro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Orizzont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Titolo Testo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uno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due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tre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quattro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Centra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647700" y="3390900"/>
            <a:ext cx="11709400" cy="29591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Titolo Testo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647700" y="1689100"/>
            <a:ext cx="5600700" cy="34925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Titolo Testo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xfrm>
            <a:off x="647700" y="5435600"/>
            <a:ext cx="5600700" cy="35941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uno</a:t>
            </a:r>
            <a:endParaRPr i="1" sz="3200">
              <a:solidFill>
                <a:srgbClr val="717D75"/>
              </a:solidFill>
            </a:endParaRPr>
          </a:p>
          <a:p>
            <a:pPr lvl="1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due</a:t>
            </a:r>
            <a:endParaRPr i="1" sz="3200">
              <a:solidFill>
                <a:srgbClr val="717D75"/>
              </a:solidFill>
            </a:endParaRPr>
          </a:p>
          <a:p>
            <a:pPr lvl="2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tre</a:t>
            </a:r>
            <a:endParaRPr i="1" sz="3200">
              <a:solidFill>
                <a:srgbClr val="717D75"/>
              </a:solidFill>
            </a:endParaRPr>
          </a:p>
          <a:p>
            <a:pPr lvl="3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Corpo livello quattro</a:t>
            </a:r>
            <a:endParaRPr i="1" sz="3200">
              <a:solidFill>
                <a:srgbClr val="717D75"/>
              </a:solidFill>
            </a:endParaRPr>
          </a:p>
          <a:p>
            <a:pPr lvl="4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Titolo Testo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Titolo Testo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uno</a:t>
            </a:r>
            <a:endParaRPr sz="43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due</a:t>
            </a:r>
            <a:endParaRPr sz="43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tre</a:t>
            </a:r>
            <a:endParaRPr sz="43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quattro</a:t>
            </a:r>
            <a:endParaRPr sz="43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Titolo Testo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xfrm>
            <a:off x="647700" y="2628900"/>
            <a:ext cx="5600700" cy="6477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1pPr>
            <a:lvl2pPr marL="7874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2pPr>
            <a:lvl3pPr marL="11811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3pPr>
            <a:lvl4pPr marL="15748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4pPr>
            <a:lvl5pPr marL="1968500" indent="-393700">
              <a:lnSpc>
                <a:spcPct val="120000"/>
              </a:lnSpc>
              <a:spcBef>
                <a:spcPts val="2400"/>
              </a:spcBef>
              <a:buFont typeface="Zapf Dingbats"/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Corpo livello uno</a:t>
            </a:r>
            <a:endParaRPr sz="32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Corpo livello due</a:t>
            </a:r>
            <a:endParaRPr sz="32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Corpo livello tre</a:t>
            </a:r>
            <a:endParaRPr sz="32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Corpo livello quattro</a:t>
            </a:r>
            <a:endParaRPr sz="32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546056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ti 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body" idx="1"/>
          </p:nvPr>
        </p:nvSpPr>
        <p:spPr>
          <a:xfrm>
            <a:off x="647700" y="647700"/>
            <a:ext cx="11709400" cy="84582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uno</a:t>
            </a:r>
            <a:endParaRPr sz="43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due</a:t>
            </a:r>
            <a:endParaRPr sz="43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tre</a:t>
            </a:r>
            <a:endParaRPr sz="43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quattro</a:t>
            </a:r>
            <a:endParaRPr sz="43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Livello 5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pagin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zion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u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647700" y="152400"/>
            <a:ext cx="11709400" cy="20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Titolo Testo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647700" y="2628900"/>
            <a:ext cx="11709400" cy="647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uno</a:t>
            </a:r>
            <a:endParaRPr sz="4300">
              <a:solidFill>
                <a:srgbClr val="546056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due</a:t>
            </a:r>
            <a:endParaRPr sz="4300">
              <a:solidFill>
                <a:srgbClr val="546056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tre</a:t>
            </a:r>
            <a:endParaRPr sz="4300">
              <a:solidFill>
                <a:srgbClr val="546056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Corpo livello quattro</a:t>
            </a:r>
            <a:endParaRPr sz="4300">
              <a:solidFill>
                <a:srgbClr val="546056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546056"/>
                </a:solidFill>
              </a:rPr>
              <a:t>Livello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</p:sldLayoutIdLst>
  <p:transition spd="med" advClick="1"/>
  <p:txStyles>
    <p:titleStyle>
      <a:lvl1pPr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1pPr>
      <a:lvl2pPr indent="2286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2pPr>
      <a:lvl3pPr indent="4572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3pPr>
      <a:lvl4pPr indent="6858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4pPr>
      <a:lvl5pPr indent="9144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5pPr>
      <a:lvl6pPr indent="11430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6pPr>
      <a:lvl7pPr indent="13716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7pPr>
      <a:lvl8pPr indent="16002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8pPr>
      <a:lvl9pPr indent="1828800" defTabSz="584200">
        <a:defRPr sz="7000">
          <a:solidFill>
            <a:srgbClr val="FFFFFF">
              <a:alpha val="95000"/>
            </a:srgbClr>
          </a:solidFill>
          <a:latin typeface="+mn-lt"/>
          <a:ea typeface="+mn-ea"/>
          <a:cs typeface="+mn-cs"/>
          <a:sym typeface="Palatino"/>
        </a:defRPr>
      </a:lvl9pPr>
    </p:titleStyle>
    <p:bodyStyle>
      <a:lvl1pPr marL="5334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1pPr>
      <a:lvl2pPr marL="10668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2pPr>
      <a:lvl3pPr marL="16002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3pPr>
      <a:lvl4pPr marL="21336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4pPr>
      <a:lvl5pPr marL="26670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5pPr>
      <a:lvl6pPr marL="32004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6pPr>
      <a:lvl7pPr marL="37338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7pPr>
      <a:lvl8pPr marL="42672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8pPr>
      <a:lvl9pPr marL="4800600" indent="-533400" defTabSz="584200">
        <a:spcBef>
          <a:spcPts val="4200"/>
        </a:spcBef>
        <a:buSzPct val="40000"/>
        <a:buBlip>
          <a:blip r:embed="rId3"/>
        </a:buBlip>
        <a:defRPr sz="4300">
          <a:solidFill>
            <a:srgbClr val="546056"/>
          </a:solidFill>
          <a:latin typeface="+mn-lt"/>
          <a:ea typeface="+mn-ea"/>
          <a:cs typeface="+mn-cs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546056"/>
                </a:solidFill>
              </a:rPr>
              <a:t>A scuola di competenze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i="0" sz="1800">
                <a:solidFill>
                  <a:srgbClr val="000000"/>
                </a:solidFill>
              </a:defRPr>
            </a:pPr>
            <a:r>
              <a:rPr cap="all" i="1" sz="3200">
                <a:solidFill>
                  <a:srgbClr val="717D75"/>
                </a:solidFill>
              </a:rPr>
              <a:t>tracce di diari riflessivi </a:t>
            </a:r>
            <a:endParaRPr cap="all" i="1" sz="3200">
              <a:solidFill>
                <a:srgbClr val="717D75"/>
              </a:solidFill>
            </a:endParaRPr>
          </a:p>
          <a:p>
            <a:pPr lvl="0">
              <a:defRPr i="0" sz="1800">
                <a:solidFill>
                  <a:srgbClr val="000000"/>
                </a:solidFill>
              </a:defRPr>
            </a:pPr>
            <a:r>
              <a:rPr i="1" sz="3200">
                <a:solidFill>
                  <a:srgbClr val="717D75"/>
                </a:solidFill>
              </a:rPr>
              <a:t>a cura di Marta B. Rota 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E’ stato come…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180109" indent="-180109" defTabSz="457200">
              <a:spcBef>
                <a:spcPts val="1200"/>
              </a:spcBef>
              <a:buSzPct val="120000"/>
              <a:buChar char="-"/>
              <a:defRPr sz="1800">
                <a:solidFill>
                  <a:srgbClr val="000000"/>
                </a:solidFill>
              </a:defRPr>
            </a:pPr>
            <a:r>
              <a:rPr sz="2900">
                <a:latin typeface="Arial"/>
                <a:ea typeface="Arial"/>
                <a:cs typeface="Arial"/>
                <a:sym typeface="Arial"/>
              </a:rPr>
              <a:t>aprire la porta dell'aula e vedere entrare il mondo…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defTabSz="457200">
              <a:spcBef>
                <a:spcPts val="1200"/>
              </a:spcBef>
              <a:buSzPct val="120000"/>
              <a:buChar char="-"/>
              <a:defRPr sz="1800">
                <a:solidFill>
                  <a:srgbClr val="000000"/>
                </a:solidFill>
              </a:defRPr>
            </a:pPr>
            <a:r>
              <a:rPr sz="2900">
                <a:latin typeface="Arial"/>
                <a:ea typeface="Arial"/>
                <a:cs typeface="Arial"/>
                <a:sym typeface="Arial"/>
              </a:rPr>
              <a:t>aver trovato la chiave per ascoltare di più i ragazzi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defTabSz="457200">
              <a:spcBef>
                <a:spcPts val="1200"/>
              </a:spcBef>
              <a:buSzPct val="120000"/>
              <a:buChar char="-"/>
              <a:defRPr sz="1800">
                <a:solidFill>
                  <a:srgbClr val="000000"/>
                </a:solidFill>
              </a:defRPr>
            </a:pPr>
            <a:r>
              <a:rPr sz="2900">
                <a:latin typeface="Arial"/>
                <a:ea typeface="Arial"/>
                <a:cs typeface="Arial"/>
                <a:sym typeface="Arial"/>
              </a:rPr>
              <a:t>sbarcare su una terra sconosciuta. Come Robinson Crusoe devo ri- costruire la mia professione.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defTabSz="457200">
              <a:spcBef>
                <a:spcPts val="1200"/>
              </a:spcBef>
              <a:buSzPct val="120000"/>
              <a:buChar char="-"/>
              <a:defRPr sz="1800">
                <a:solidFill>
                  <a:srgbClr val="000000"/>
                </a:solidFill>
              </a:defRPr>
            </a:pPr>
            <a:r>
              <a:rPr sz="2900">
                <a:latin typeface="Arial"/>
                <a:ea typeface="Arial"/>
                <a:cs typeface="Arial"/>
                <a:sym typeface="Arial"/>
              </a:rPr>
              <a:t>inoltrarsi in un giardino dove tra tanti fiori che sono i nostri alunni scopriamo che tutti poggiano sullo stesso terreno e dobbiamo solo farglielo scoprire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defTabSz="457200">
              <a:spcBef>
                <a:spcPts val="1200"/>
              </a:spcBef>
              <a:buSzPct val="120000"/>
              <a:buChar char="-"/>
              <a:defRPr sz="1800">
                <a:solidFill>
                  <a:srgbClr val="000000"/>
                </a:solidFill>
              </a:defRPr>
            </a:pPr>
            <a:r>
              <a:rPr sz="2900">
                <a:latin typeface="Arial"/>
                <a:ea typeface="Arial"/>
                <a:cs typeface="Arial"/>
                <a:sym typeface="Arial"/>
              </a:rPr>
              <a:t>riprendere a tessere trame di un tappeto prezioso</a:t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defTabSz="457200">
              <a:spcBef>
                <a:spcPts val="1200"/>
              </a:spcBef>
              <a:buSzPct val="120000"/>
              <a:buChar char="-"/>
              <a:defRPr sz="1800">
                <a:solidFill>
                  <a:srgbClr val="000000"/>
                </a:solidFill>
              </a:defRPr>
            </a:pPr>
            <a:r>
              <a:rPr sz="2900">
                <a:latin typeface="Arial"/>
                <a:ea typeface="Arial"/>
                <a:cs typeface="Arial"/>
                <a:sym typeface="Arial"/>
              </a:rPr>
              <a:t>un rimettersi completamente in gioco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Fatiche…</a:t>
            </a:r>
          </a:p>
        </p:txBody>
      </p:sp>
      <p:sp>
        <p:nvSpPr>
          <p:cNvPr id="42" name="Shape 4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Fatica ad uscire dai soliti schemi ...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iniziare a condividere nel team riflessioni su come gli alunni si “muovono” nel processo di apprendimento per farle diventare azioni didattiche; è troppo presto, si è ancora molto ancorati al contenuto e alla relativa prestazione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essere legato troppo agli aspetti burocratici della “vecchia scuola” fatta di Unità-prgettazioni e quindi non è convinta della “rivoluzione” (…) di questa nuova strada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è faticoso lasciare delle pratiche da "pilota automatico" per entrare in un mondo che chiede di farsi delle domande ed esige delle scelte consapevoli; perchè è difficile imparare a costruire il percorso insieme agli studenti invece di dirigere la lezione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I colleghi dell’IC, in maggioranza, ritengono il lavoro “per competenze” un lavoro teorico e poco pratico ( in qualche caso ha generato anche netta “avversione”)</a:t>
            </a:r>
          </a:p>
        </p:txBody>
      </p:sp>
      <p:pic>
        <p:nvPicPr>
          <p:cNvPr id="43" name="fatica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42261" y="3302000"/>
            <a:ext cx="5080001" cy="5130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500" y="2578100"/>
            <a:ext cx="5702300" cy="6578600"/>
          </a:xfrm>
          <a:prstGeom prst="rect">
            <a:avLst/>
          </a:prstGeom>
        </p:spPr>
      </p:pic>
      <p:sp>
        <p:nvSpPr>
          <p:cNvPr id="46" name="Shape 4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Ripartenze e stimoli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6591300" y="2628900"/>
            <a:ext cx="5600700" cy="6477000"/>
          </a:xfrm>
          <a:prstGeom prst="rect">
            <a:avLst/>
          </a:prstGeom>
        </p:spPr>
        <p:txBody>
          <a:bodyPr/>
          <a:lstStyle/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osare di più, divertirsi di più. 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metodologia sicuramente più impegnativa che mi costringe a rivedere continuamente il lavoro in base ai bisogni e alle risposte della classe.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ci siamo ri-innamorate della fatica di progettare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Io penso che sia praticissimo e molto spendibile, perché parte da riflessioni e crea “struttura”; probabilmente non bisogna spiegarlo, bisogna farlo e basta 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ha ridato un senso ad alcuni momenti della nostra vita da insegnanti e ha rimesso in circolo energie nuove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riflettere, elaborare, valutare ... per poi riflettere nuovamente, rielaborare, rivalutare in un continuo processo che parte da domande e arriva ad una pratica didattica (…) È una sorta di “ingegneria creativa” nella quale i docenti si muovono in maniera flessibile, 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difficile nella condivisione con le colleghe di team, soprattutto volendo avviare un percorso interdisciplinare: la strada è ancora lunga e per ora mi accontento di qualche piccolo “avvicinamento”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massima libertà ed efficacia nella costruzione del processo di insegnamento/apprendimento; complesso ma stimolante e in ogni caso man mano sempre meno complesso;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le attività di gruppo i lavori di gruppo e la condivisione  Il lavoro di gruppo e la socializzazione dei lavori effettuati con i bambini in classe</a:t>
            </a:r>
            <a:endParaRPr sz="1380">
              <a:latin typeface="Arial"/>
              <a:ea typeface="Arial"/>
              <a:cs typeface="Arial"/>
              <a:sym typeface="Arial"/>
            </a:endParaRPr>
          </a:p>
          <a:p>
            <a:pPr lvl="0" marL="165700" indent="-165700" algn="just" defTabSz="420623">
              <a:lnSpc>
                <a:spcPct val="100000"/>
              </a:lnSpc>
              <a:spcBef>
                <a:spcPts val="11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380">
                <a:latin typeface="Arial"/>
                <a:ea typeface="Arial"/>
                <a:cs typeface="Arial"/>
                <a:sym typeface="Arial"/>
              </a:rPr>
              <a:t>per il momento gli altri colleghi hanno dimostrato curiosità... un po’ scettica...ma è un inizio!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FFFF">
                    <a:alpha val="95000"/>
                  </a:srgbClr>
                </a:solidFill>
              </a:rPr>
              <a:t>gli alunni e le alunne…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xfrm>
            <a:off x="532705" y="2597199"/>
            <a:ext cx="6439546" cy="6540402"/>
          </a:xfrm>
          <a:prstGeom prst="rect">
            <a:avLst/>
          </a:prstGeom>
        </p:spPr>
        <p:txBody>
          <a:bodyPr/>
          <a:lstStyle/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600">
                <a:latin typeface="Arial"/>
                <a:ea typeface="Arial"/>
                <a:cs typeface="Arial"/>
                <a:sym typeface="Arial"/>
              </a:rPr>
              <a:t>abbiamo sperimentato da una parte entusiasmo e motivazione maggiore verso il percorso realizzato insieme, dall'altra maggior disponibilità alla riflessione e all'introspezione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600">
                <a:latin typeface="Arial"/>
                <a:ea typeface="Arial"/>
                <a:cs typeface="Arial"/>
                <a:sym typeface="Arial"/>
              </a:rPr>
              <a:t>gli alunni hanno acquisito consapevolezza di cosa sta dietro la preparazione di un’unità, hanno capito che nulla avviene a caso e che se si sa dove si vuole arrivare, il lavoro è più efficace; si sono sentiti più partecipi ed hanno lavorato con molto entusiasmo; si sono sentiti responsabilizzati dalla mia richiesta di condivisione tanto nella fase iniziale (raccolta degli argomenti su cui lavorare) quanto in quella di valutazione e autovalutazione finale; la complicità nel gruppo è stata palpabile, tra i pari ed anche con me. Inoltre i ragazzi hanno colto il legame tra il lavoro svolto con me e quello svolto con l’altra insegnante che ha partecipato al progetto, sperimentando in modo concreto l’interdisciplinarietà.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600">
                <a:latin typeface="Arial"/>
                <a:ea typeface="Arial"/>
                <a:cs typeface="Arial"/>
                <a:sym typeface="Arial"/>
              </a:rPr>
              <a:t>maggiore attenzione alle dinamiche-relazionali tra docenti e alunni.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600">
                <a:latin typeface="Arial"/>
                <a:ea typeface="Arial"/>
                <a:cs typeface="Arial"/>
                <a:sym typeface="Arial"/>
              </a:rPr>
              <a:t>L'esperienza è stata motivante e coinvolgente anche fra coloro che, in genere, mostrano poco interesse.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600">
                <a:latin typeface="Arial"/>
                <a:ea typeface="Arial"/>
                <a:cs typeface="Arial"/>
                <a:sym typeface="Arial"/>
              </a:rPr>
              <a:t>Gli alunni rispondono benissimo: sono coinvolti, ciascuno ha un “posto” e partecipa attivamente ed io ho la possibilità di avere sotto gli occhi il percorso di ognuno di loro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lvl="0" marL="180109" indent="-180109" algn="just" defTabSz="457200">
              <a:lnSpc>
                <a:spcPct val="100000"/>
              </a:lnSpc>
              <a:spcBef>
                <a:spcPts val="1200"/>
              </a:spcBef>
              <a:buSzPct val="120000"/>
              <a:buFontTx/>
              <a:buChar char="-"/>
              <a:defRPr sz="1800">
                <a:solidFill>
                  <a:srgbClr val="000000"/>
                </a:solidFill>
              </a:defRPr>
            </a:pPr>
            <a:r>
              <a:rPr sz="1600">
                <a:latin typeface="Arial"/>
                <a:ea typeface="Arial"/>
                <a:cs typeface="Arial"/>
                <a:sym typeface="Arial"/>
              </a:rPr>
              <a:t>L’apprendimento si svolge in una relazione circolare, non solo tra me e gli alunni ma anche tra gli alunni stessi.</a:t>
            </a:r>
          </a:p>
        </p:txBody>
      </p:sp>
      <p:pic>
        <p:nvPicPr>
          <p:cNvPr id="51" name="Foto-2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37450" y="2944663"/>
            <a:ext cx="4051300" cy="609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